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0" r:id="rId8"/>
    <p:sldId id="257" r:id="rId9"/>
  </p:sldIdLst>
  <p:sldSz cx="12192000" cy="6858000"/>
  <p:notesSz cx="6858000" cy="9144000"/>
  <p:custDataLst>
    <p:tags r:id="rId1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571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74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714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31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97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740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4902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987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16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04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16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5C4C1-5CB0-47D2-9A7F-F9D997B55F5E}" type="datetimeFigureOut">
              <a:rPr lang="de-CH" smtClean="0"/>
              <a:t>07.05.2021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F0F75-D638-4704-9F2B-F4A42283B20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716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911"/>
          <a:stretch/>
        </p:blipFill>
        <p:spPr>
          <a:xfrm>
            <a:off x="0" y="3698631"/>
            <a:ext cx="12198096" cy="3159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5209"/>
            <a:ext cx="9144000" cy="2387600"/>
          </a:xfrm>
        </p:spPr>
        <p:txBody>
          <a:bodyPr/>
          <a:lstStyle/>
          <a:p>
            <a:r>
              <a:rPr lang="en-US" b="1" dirty="0" smtClean="0"/>
              <a:t>Switzerland’s secrets</a:t>
            </a:r>
            <a:endParaRPr lang="de-CH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63838"/>
            <a:ext cx="9144000" cy="665162"/>
          </a:xfrm>
        </p:spPr>
        <p:txBody>
          <a:bodyPr/>
          <a:lstStyle/>
          <a:p>
            <a:r>
              <a:rPr lang="en-US" dirty="0" smtClean="0"/>
              <a:t>Where is what to expect?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9191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Switzerland?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48000" cy="109342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Central Europe</a:t>
            </a:r>
          </a:p>
          <a:p>
            <a:r>
              <a:rPr lang="en-US" sz="1800" dirty="0" smtClean="0"/>
              <a:t>Famous for watches, chocolate</a:t>
            </a:r>
            <a:r>
              <a:rPr lang="en-US" sz="1800" dirty="0"/>
              <a:t> </a:t>
            </a:r>
            <a:r>
              <a:rPr lang="en-US" sz="1800" dirty="0" smtClean="0"/>
              <a:t>and as tax haven </a:t>
            </a:r>
            <a:endParaRPr lang="de-CH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918" y="1872518"/>
            <a:ext cx="7661298" cy="459194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34661" y="3677873"/>
            <a:ext cx="1682262" cy="4193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Switzerland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3516923" y="3887545"/>
            <a:ext cx="3511062" cy="81340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0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825625"/>
            <a:ext cx="7842637" cy="4722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Switzerland’s inner structure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48000" cy="200782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Switzerland is subdivided into 26 areas, or cantons.</a:t>
            </a:r>
          </a:p>
          <a:p>
            <a:r>
              <a:rPr lang="en-US" sz="1800" dirty="0"/>
              <a:t>Typical for European countries, the borders of </a:t>
            </a:r>
            <a:r>
              <a:rPr lang="en-US" sz="1800" dirty="0" smtClean="0"/>
              <a:t>country and cantons </a:t>
            </a:r>
            <a:r>
              <a:rPr lang="en-US" sz="1800" dirty="0"/>
              <a:t>were </a:t>
            </a:r>
            <a:r>
              <a:rPr lang="en-US" sz="1800" dirty="0" smtClean="0"/>
              <a:t>formed and shaped over </a:t>
            </a:r>
            <a:r>
              <a:rPr lang="en-US" sz="1800" dirty="0"/>
              <a:t>the centuries in wars and treaties.</a:t>
            </a:r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30553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43" y="1825625"/>
            <a:ext cx="7873794" cy="4727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Switzerland’s </a:t>
            </a:r>
            <a:r>
              <a:rPr lang="en-US" dirty="0" smtClean="0"/>
              <a:t>cantonal GDP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48000" cy="2007821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7 cantons with high GDP: </a:t>
            </a:r>
          </a:p>
          <a:p>
            <a:pPr lvl="1"/>
            <a:r>
              <a:rPr lang="en-US" sz="1400" dirty="0" smtClean="0"/>
              <a:t>Basel</a:t>
            </a:r>
          </a:p>
          <a:p>
            <a:pPr lvl="1"/>
            <a:r>
              <a:rPr lang="en-US" sz="1400" dirty="0" smtClean="0"/>
              <a:t>Geneva</a:t>
            </a:r>
          </a:p>
          <a:p>
            <a:pPr lvl="1"/>
            <a:r>
              <a:rPr lang="en-US" sz="1400" dirty="0" smtClean="0"/>
              <a:t>Neuchâtel</a:t>
            </a:r>
          </a:p>
          <a:p>
            <a:pPr lvl="1"/>
            <a:r>
              <a:rPr lang="en-US" sz="1400" dirty="0" smtClean="0"/>
              <a:t>Ticino</a:t>
            </a:r>
          </a:p>
          <a:p>
            <a:pPr lvl="1"/>
            <a:r>
              <a:rPr lang="en-US" sz="1400" dirty="0" smtClean="0"/>
              <a:t>Schaffhausen</a:t>
            </a:r>
          </a:p>
          <a:p>
            <a:pPr lvl="1"/>
            <a:r>
              <a:rPr lang="en-US" sz="1400" dirty="0" smtClean="0"/>
              <a:t>Zug</a:t>
            </a:r>
          </a:p>
          <a:p>
            <a:pPr lvl="1"/>
            <a:r>
              <a:rPr lang="en-US" sz="1400" dirty="0" smtClean="0"/>
              <a:t>Zurich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407583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43" y="1833878"/>
            <a:ext cx="7873794" cy="471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Switzerland’s </a:t>
            </a:r>
            <a:r>
              <a:rPr lang="en-US" dirty="0" smtClean="0"/>
              <a:t>population density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48000" cy="2007821"/>
          </a:xfrm>
        </p:spPr>
        <p:txBody>
          <a:bodyPr>
            <a:normAutofit/>
          </a:bodyPr>
          <a:lstStyle/>
          <a:p>
            <a:r>
              <a:rPr lang="en-US" sz="1800" dirty="0"/>
              <a:t>2</a:t>
            </a:r>
            <a:r>
              <a:rPr lang="en-US" sz="1800" dirty="0" smtClean="0"/>
              <a:t> areas with high population density:</a:t>
            </a:r>
          </a:p>
          <a:p>
            <a:pPr lvl="1"/>
            <a:r>
              <a:rPr lang="en-US" sz="1400" dirty="0" smtClean="0"/>
              <a:t>Central north</a:t>
            </a:r>
          </a:p>
          <a:p>
            <a:pPr lvl="1"/>
            <a:r>
              <a:rPr lang="en-US" sz="1400" dirty="0" smtClean="0"/>
              <a:t>Geneva </a:t>
            </a:r>
          </a:p>
        </p:txBody>
      </p:sp>
    </p:spTree>
    <p:extLst>
      <p:ext uri="{BB962C8B-B14F-4D97-AF65-F5344CB8AC3E}">
        <p14:creationId xmlns:p14="http://schemas.microsoft.com/office/powerpoint/2010/main" val="7985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886200" y="1833877"/>
            <a:ext cx="7842637" cy="4719335"/>
            <a:chOff x="1426127" y="808986"/>
            <a:chExt cx="9040487" cy="54395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127" y="808986"/>
              <a:ext cx="9040487" cy="54395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372495" y="35287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5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00451" y="21371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5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02137" y="16478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5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00451" y="1626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5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51294" y="50403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6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39818" y="30813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6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12407" y="38980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6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00574" y="39957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4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0385" y="49627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4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84246" y="18682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3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18342" y="1626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2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57112" y="13213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2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66595" y="19954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2</a:t>
              </a:r>
              <a:endParaRPr lang="de-CH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30126" y="14101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  <a:endParaRPr lang="de-CH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40792" y="16835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  <a:endParaRPr lang="de-CH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14108" y="21371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  <a:endParaRPr lang="de-CH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9106" y="26604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  <a:endParaRPr lang="de-CH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85893" y="31635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de-CH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17438" y="25723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de-CH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14356" y="29225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de-CH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84207" y="24250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de-CH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1511" y="28390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de-CH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2117" y="31594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de-CH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90187" y="381107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  <a:endParaRPr lang="de-CH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81003" y="276349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  <a:endParaRPr lang="de-CH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15881" y="47125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  <a:endParaRPr lang="de-CH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Canton’s clusters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48000" cy="2007821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Kmeans</a:t>
            </a:r>
            <a:r>
              <a:rPr lang="en-US" sz="1800" dirty="0" smtClean="0"/>
              <a:t> clustering based on Top 10 venues (Foursquare) </a:t>
            </a:r>
          </a:p>
          <a:p>
            <a:r>
              <a:rPr lang="en-US" sz="1800" dirty="0" smtClean="0"/>
              <a:t>7 clusters</a:t>
            </a:r>
            <a:endParaRPr lang="en-US" sz="1400" dirty="0" smtClean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25" y="3240463"/>
            <a:ext cx="2800610" cy="19189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25" y="5208340"/>
            <a:ext cx="2800610" cy="8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expect what (map)</a:t>
            </a:r>
            <a:endParaRPr lang="de-CH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97" y="623901"/>
            <a:ext cx="3215944" cy="193292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997" y="2556825"/>
            <a:ext cx="3224914" cy="19329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997" y="4491754"/>
            <a:ext cx="3215944" cy="19309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6149463" cy="368065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610600" y="574431"/>
            <a:ext cx="77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Clusters</a:t>
            </a:r>
            <a:endParaRPr lang="de-CH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610600" y="2539372"/>
            <a:ext cx="160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Population Density</a:t>
            </a:r>
            <a:endParaRPr lang="de-CH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610600" y="446857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GDP</a:t>
            </a:r>
            <a:endParaRPr lang="de-CH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704001" y="1282586"/>
            <a:ext cx="2163349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Winter sports &amp; mountains</a:t>
            </a:r>
            <a:endParaRPr lang="de-CH" sz="1400" dirty="0"/>
          </a:p>
        </p:txBody>
      </p:sp>
      <p:cxnSp>
        <p:nvCxnSpPr>
          <p:cNvPr id="44" name="Straight Arrow Connector 43"/>
          <p:cNvCxnSpPr>
            <a:stCxn id="42" idx="2"/>
          </p:cNvCxnSpPr>
          <p:nvPr/>
        </p:nvCxnSpPr>
        <p:spPr>
          <a:xfrm flipH="1">
            <a:off x="5427786" y="1590363"/>
            <a:ext cx="1357890" cy="20320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2"/>
          </p:cNvCxnSpPr>
          <p:nvPr/>
        </p:nvCxnSpPr>
        <p:spPr>
          <a:xfrm flipH="1">
            <a:off x="4613991" y="1590363"/>
            <a:ext cx="2171685" cy="162941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2" idx="2"/>
          </p:cNvCxnSpPr>
          <p:nvPr/>
        </p:nvCxnSpPr>
        <p:spPr>
          <a:xfrm flipH="1">
            <a:off x="3241431" y="1590363"/>
            <a:ext cx="3544245" cy="289542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8200" y="5737356"/>
            <a:ext cx="254742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Decelerated recreation &amp; nature</a:t>
            </a:r>
            <a:endParaRPr lang="de-CH" sz="1400" dirty="0"/>
          </a:p>
        </p:txBody>
      </p:sp>
      <p:cxnSp>
        <p:nvCxnSpPr>
          <p:cNvPr id="53" name="Straight Arrow Connector 52"/>
          <p:cNvCxnSpPr>
            <a:stCxn id="52" idx="0"/>
          </p:cNvCxnSpPr>
          <p:nvPr/>
        </p:nvCxnSpPr>
        <p:spPr>
          <a:xfrm flipV="1">
            <a:off x="2111915" y="2556826"/>
            <a:ext cx="267870" cy="318053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30441" y="5750991"/>
            <a:ext cx="138454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Sights &amp; scenery</a:t>
            </a:r>
            <a:endParaRPr lang="de-CH" sz="1400" dirty="0"/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476777" y="3145731"/>
            <a:ext cx="1045937" cy="260526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6" idx="0"/>
          </p:cNvCxnSpPr>
          <p:nvPr/>
        </p:nvCxnSpPr>
        <p:spPr>
          <a:xfrm flipH="1" flipV="1">
            <a:off x="3695051" y="3384700"/>
            <a:ext cx="827663" cy="236629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6" idx="0"/>
          </p:cNvCxnSpPr>
          <p:nvPr/>
        </p:nvCxnSpPr>
        <p:spPr>
          <a:xfrm flipH="1" flipV="1">
            <a:off x="3886183" y="3276878"/>
            <a:ext cx="636531" cy="2474113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6" idx="0"/>
          </p:cNvCxnSpPr>
          <p:nvPr/>
        </p:nvCxnSpPr>
        <p:spPr>
          <a:xfrm flipH="1" flipV="1">
            <a:off x="4346112" y="3038073"/>
            <a:ext cx="176602" cy="271291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304919" y="5737356"/>
            <a:ext cx="1065035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Live &amp; Work</a:t>
            </a:r>
            <a:endParaRPr lang="de-CH" sz="1400" dirty="0"/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4188392" y="2530491"/>
            <a:ext cx="2649044" cy="318053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9" idx="0"/>
          </p:cNvCxnSpPr>
          <p:nvPr/>
        </p:nvCxnSpPr>
        <p:spPr>
          <a:xfrm flipH="1" flipV="1">
            <a:off x="4027370" y="2915926"/>
            <a:ext cx="2810067" cy="28214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9" idx="0"/>
          </p:cNvCxnSpPr>
          <p:nvPr/>
        </p:nvCxnSpPr>
        <p:spPr>
          <a:xfrm flipH="1" flipV="1">
            <a:off x="4027370" y="1943496"/>
            <a:ext cx="2810067" cy="379386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9" idx="0"/>
          </p:cNvCxnSpPr>
          <p:nvPr/>
        </p:nvCxnSpPr>
        <p:spPr>
          <a:xfrm flipH="1" flipV="1">
            <a:off x="2945696" y="2234323"/>
            <a:ext cx="3891741" cy="350303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9" idx="0"/>
          </p:cNvCxnSpPr>
          <p:nvPr/>
        </p:nvCxnSpPr>
        <p:spPr>
          <a:xfrm flipH="1" flipV="1">
            <a:off x="1202576" y="4586109"/>
            <a:ext cx="5634861" cy="115124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69" idx="0"/>
          </p:cNvCxnSpPr>
          <p:nvPr/>
        </p:nvCxnSpPr>
        <p:spPr>
          <a:xfrm flipH="1" flipV="1">
            <a:off x="1913668" y="3259015"/>
            <a:ext cx="4923769" cy="247834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4130653" y="3523287"/>
            <a:ext cx="392061" cy="218773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9" idx="0"/>
          </p:cNvCxnSpPr>
          <p:nvPr/>
        </p:nvCxnSpPr>
        <p:spPr>
          <a:xfrm flipH="1" flipV="1">
            <a:off x="4466492" y="4196862"/>
            <a:ext cx="2370945" cy="154049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4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expect what (table)</a:t>
            </a:r>
            <a:endParaRPr lang="de-CH" dirty="0"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886388"/>
            <a:ext cx="4665785" cy="471370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84927" y="6153127"/>
            <a:ext cx="2163349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Winter sports &amp; mountains</a:t>
            </a:r>
            <a:endParaRPr lang="de-CH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884927" y="4869244"/>
            <a:ext cx="254742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Decelerated recreation &amp; nature</a:t>
            </a:r>
            <a:endParaRPr lang="de-CH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884927" y="2512905"/>
            <a:ext cx="138454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Sights &amp; scenery</a:t>
            </a:r>
            <a:endParaRPr lang="de-CH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5884926" y="4301751"/>
            <a:ext cx="1065035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Live &amp; Work</a:t>
            </a:r>
            <a:endParaRPr lang="de-CH" sz="1400" dirty="0"/>
          </a:p>
        </p:txBody>
      </p:sp>
      <p:sp>
        <p:nvSpPr>
          <p:cNvPr id="36" name="Right Brace 35"/>
          <p:cNvSpPr/>
          <p:nvPr/>
        </p:nvSpPr>
        <p:spPr>
          <a:xfrm>
            <a:off x="5562600" y="2185942"/>
            <a:ext cx="134815" cy="961704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8" name="Right Brace 37"/>
          <p:cNvSpPr/>
          <p:nvPr/>
        </p:nvSpPr>
        <p:spPr>
          <a:xfrm>
            <a:off x="5562599" y="4067908"/>
            <a:ext cx="128898" cy="821147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Right Brace 38"/>
          <p:cNvSpPr/>
          <p:nvPr/>
        </p:nvSpPr>
        <p:spPr>
          <a:xfrm>
            <a:off x="5562599" y="6113585"/>
            <a:ext cx="134816" cy="386862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03985" y="5023132"/>
            <a:ext cx="252044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Brace 41"/>
          <p:cNvSpPr/>
          <p:nvPr/>
        </p:nvSpPr>
        <p:spPr>
          <a:xfrm>
            <a:off x="5562599" y="5177021"/>
            <a:ext cx="128898" cy="887599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TextBox 42"/>
          <p:cNvSpPr txBox="1"/>
          <p:nvPr/>
        </p:nvSpPr>
        <p:spPr>
          <a:xfrm>
            <a:off x="5884926" y="5466931"/>
            <a:ext cx="1065035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Live &amp; Work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8254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UNWANTEDPRESENTATION" val="RXP"/>
  <p:tag name="VARSAVEMESSAGETIMESTAMP" val="RXP07-May-2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Switzerland’s secrets</vt:lpstr>
      <vt:lpstr>Where is Switzerland?</vt:lpstr>
      <vt:lpstr>Switzerland’s inner structure</vt:lpstr>
      <vt:lpstr>Switzerland’s cantonal GDP</vt:lpstr>
      <vt:lpstr>Switzerland’s population density</vt:lpstr>
      <vt:lpstr>Canton’s clusters</vt:lpstr>
      <vt:lpstr>Where to expect what (map)</vt:lpstr>
      <vt:lpstr>Where to expect what (table)</vt:lpstr>
    </vt:vector>
  </TitlesOfParts>
  <Company>F. Hoffmann-La Roche,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Schuemperli, Michael {DMMA~Rotkreuz-Tro}</dc:creator>
  <cp:lastModifiedBy>Schuemperli, Michael {DMMA~Rotkreuz-Tro}</cp:lastModifiedBy>
  <cp:revision>17</cp:revision>
  <dcterms:created xsi:type="dcterms:W3CDTF">2021-05-06T21:46:17Z</dcterms:created>
  <dcterms:modified xsi:type="dcterms:W3CDTF">2021-05-07T15:09:16Z</dcterms:modified>
</cp:coreProperties>
</file>